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0" r:id="rId3"/>
    <p:sldId id="257" r:id="rId4"/>
    <p:sldId id="258" r:id="rId5"/>
    <p:sldId id="259" r:id="rId6"/>
    <p:sldId id="26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0" d="100"/>
          <a:sy n="110" d="100"/>
        </p:scale>
        <p:origin x="-856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97D7FB-2C60-E94A-B0B9-7857C74E1B11}" type="datetimeFigureOut">
              <a:rPr lang="en-US" smtClean="0"/>
              <a:t>8/10/15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0C7D0-15F0-3E47-9817-CF3A1873F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62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0C7D0-15F0-3E47-9817-CF3A1873F7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6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8/10/15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687" y="398551"/>
            <a:ext cx="7772400" cy="1470025"/>
          </a:xfrm>
        </p:spPr>
        <p:txBody>
          <a:bodyPr/>
          <a:lstStyle/>
          <a:p>
            <a:r>
              <a:rPr lang="en-US" dirty="0" smtClean="0"/>
              <a:t>Intro to Raspberry Pi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7173" y="1561056"/>
            <a:ext cx="6400800" cy="1263913"/>
          </a:xfrm>
        </p:spPr>
        <p:txBody>
          <a:bodyPr/>
          <a:lstStyle/>
          <a:p>
            <a:r>
              <a:rPr lang="en-US" dirty="0" smtClean="0"/>
              <a:t>A Southwest Florida </a:t>
            </a:r>
            <a:r>
              <a:rPr lang="en-US" dirty="0" err="1" smtClean="0"/>
              <a:t>Hackerspace</a:t>
            </a:r>
            <a:endParaRPr lang="en-US" dirty="0" smtClean="0"/>
          </a:p>
          <a:p>
            <a:r>
              <a:rPr lang="en-US" dirty="0" smtClean="0"/>
              <a:t>Workshop</a:t>
            </a:r>
            <a:endParaRPr lang="en-US" dirty="0"/>
          </a:p>
        </p:txBody>
      </p:sp>
      <p:pic>
        <p:nvPicPr>
          <p:cNvPr id="4" name="Picture 3" descr="Raspberry_Pi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7617">
            <a:off x="5330161" y="2528024"/>
            <a:ext cx="3556772" cy="4494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7173" y="3542700"/>
            <a:ext cx="3339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Presented by: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7173" y="3981221"/>
            <a:ext cx="3449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Russell Benzing &amp; </a:t>
            </a:r>
            <a:r>
              <a:rPr lang="en-US" dirty="0"/>
              <a:t>Eric </a:t>
            </a:r>
            <a:r>
              <a:rPr lang="en-US" dirty="0" err="1"/>
              <a:t>Schiffli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470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17093" y="369718"/>
            <a:ext cx="6061425" cy="774908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Heavy Oblique"/>
                <a:cs typeface="Avenir Heavy Oblique"/>
              </a:rPr>
              <a:t>GETTING STARTED - 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Heavy Oblique"/>
              <a:cs typeface="Avenir Heavy Oblique"/>
            </a:endParaRPr>
          </a:p>
        </p:txBody>
      </p:sp>
      <p:pic>
        <p:nvPicPr>
          <p:cNvPr id="5" name="Picture 4" descr="Raspberry_Pi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7" y="271576"/>
            <a:ext cx="737407" cy="9318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02001" y="645711"/>
            <a:ext cx="128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BOOT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52" y="2927228"/>
            <a:ext cx="5266969" cy="37178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87" y="3127588"/>
            <a:ext cx="4900599" cy="27869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8703" y="1335567"/>
            <a:ext cx="796417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If you installed NOOBS, then you will be presented with a select an OS screen.</a:t>
            </a:r>
          </a:p>
          <a:p>
            <a:endParaRPr lang="en-US" dirty="0" smtClean="0"/>
          </a:p>
          <a:p>
            <a:pPr marL="342900" indent="-342900">
              <a:buFontTx/>
              <a:buAutoNum type="arabicPeriod"/>
            </a:pPr>
            <a:r>
              <a:rPr lang="en-US" dirty="0" smtClean="0"/>
              <a:t>Check the box for </a:t>
            </a:r>
            <a:r>
              <a:rPr lang="en-US" dirty="0" err="1" smtClean="0"/>
              <a:t>Raspbian</a:t>
            </a:r>
            <a:r>
              <a:rPr lang="en-US" dirty="0" smtClean="0"/>
              <a:t>, at this point you can also select your language settings at the bottom of the screen , click Install. This can take up to 20 minutes on the older Pi variations.</a:t>
            </a: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2" name="Picture 1" descr="interfac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969" y="3305299"/>
            <a:ext cx="4264121" cy="319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02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17093" y="369718"/>
            <a:ext cx="6061425" cy="774908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Heavy Oblique"/>
                <a:cs typeface="Avenir Heavy Oblique"/>
              </a:rPr>
              <a:t>GETTING STARTED - 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Heavy Oblique"/>
              <a:cs typeface="Avenir Heavy Oblique"/>
            </a:endParaRPr>
          </a:p>
        </p:txBody>
      </p:sp>
      <p:pic>
        <p:nvPicPr>
          <p:cNvPr id="5" name="Picture 4" descr="Raspberry_Pi_Logo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7" y="271576"/>
            <a:ext cx="737407" cy="9318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02001" y="645711"/>
            <a:ext cx="1798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CONFIGURATION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09" y="3743006"/>
            <a:ext cx="4095104" cy="2281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073" y="3553628"/>
            <a:ext cx="4402729" cy="31078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8703" y="1335567"/>
            <a:ext cx="79641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When booting up for the first time you will get the blue “</a:t>
            </a:r>
            <a:r>
              <a:rPr lang="en-US" dirty="0" err="1" smtClean="0"/>
              <a:t>raspi-config</a:t>
            </a:r>
            <a:r>
              <a:rPr lang="en-US" dirty="0" smtClean="0"/>
              <a:t>” screen. Here you can configure your Pi with language and keyboard settings for your desired region of the world. Use tab and arrow keys to browse.</a:t>
            </a:r>
            <a:br>
              <a:rPr lang="en-US" dirty="0" smtClean="0"/>
            </a:br>
            <a:r>
              <a:rPr lang="en-US" dirty="0" smtClean="0"/>
              <a:t> </a:t>
            </a:r>
          </a:p>
          <a:p>
            <a:pPr marL="342900" indent="-342900">
              <a:buAutoNum type="arabicPeriod"/>
            </a:pPr>
            <a:r>
              <a:rPr lang="en-US" dirty="0" smtClean="0"/>
              <a:t>Once configured to your liking go to &lt;Finish&gt; and hit enter. This will take you to the command prompt where you will need to type in “</a:t>
            </a:r>
            <a:r>
              <a:rPr lang="en-US" dirty="0" err="1" smtClean="0"/>
              <a:t>startx</a:t>
            </a:r>
            <a:r>
              <a:rPr lang="en-US" dirty="0" smtClean="0"/>
              <a:t>” to start up the GUI (Graphical User Interface)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147" y="3553628"/>
            <a:ext cx="4402729" cy="3107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6163" y="3743006"/>
            <a:ext cx="4127296" cy="229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31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17093" y="369718"/>
            <a:ext cx="7172543" cy="774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Heavy Oblique"/>
                <a:cs typeface="Avenir Heavy Oblique"/>
              </a:rPr>
              <a:t>BASIC PI COMMAND LINE - 1 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Heavy Oblique"/>
              <a:cs typeface="Avenir Heavy Oblique"/>
            </a:endParaRPr>
          </a:p>
        </p:txBody>
      </p:sp>
      <p:pic>
        <p:nvPicPr>
          <p:cNvPr id="5" name="Picture 4" descr="Raspberry_Pi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7" y="271576"/>
            <a:ext cx="737407" cy="9318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363" y="1540312"/>
            <a:ext cx="4064001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/>
              <a:t>raspi-</a:t>
            </a:r>
            <a:r>
              <a:rPr lang="en-US" u="sng" dirty="0" err="1" smtClean="0"/>
              <a:t>config</a:t>
            </a:r>
            <a:r>
              <a:rPr lang="en-US" dirty="0" smtClean="0"/>
              <a:t>  </a:t>
            </a:r>
          </a:p>
          <a:p>
            <a:r>
              <a:rPr lang="en-US" dirty="0" smtClean="0"/>
              <a:t>Change your pi configuration settings.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err="1" smtClean="0"/>
              <a:t>startx</a:t>
            </a:r>
            <a:r>
              <a:rPr lang="en-US" dirty="0" smtClean="0"/>
              <a:t> </a:t>
            </a:r>
          </a:p>
          <a:p>
            <a:r>
              <a:rPr lang="en-US" dirty="0" smtClean="0"/>
              <a:t>Start the GUI (Graphical User Interface)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err="1" smtClean="0"/>
              <a:t>ifconfig</a:t>
            </a: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dirty="0" smtClean="0"/>
              <a:t>Get the details of your Ethernet or wireless network adapter.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err="1"/>
              <a:t>r</a:t>
            </a:r>
            <a:r>
              <a:rPr lang="en-US" u="sng" dirty="0" err="1" smtClean="0"/>
              <a:t>pi</a:t>
            </a:r>
            <a:r>
              <a:rPr lang="en-US" u="sng" dirty="0" smtClean="0"/>
              <a:t>-update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Updates your Raspberry Pi firmware.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err="1"/>
              <a:t>l</a:t>
            </a:r>
            <a:r>
              <a:rPr lang="en-US" u="sng" dirty="0" err="1" smtClean="0"/>
              <a:t>susb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Shows a list of </a:t>
            </a:r>
            <a:r>
              <a:rPr lang="en-US" dirty="0" err="1" smtClean="0"/>
              <a:t>usb</a:t>
            </a:r>
            <a:r>
              <a:rPr lang="en-US" dirty="0" smtClean="0"/>
              <a:t> devices.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smtClean="0"/>
              <a:t>apt-get update</a:t>
            </a:r>
            <a:r>
              <a:rPr lang="en-US" dirty="0" smtClean="0"/>
              <a:t> &amp; </a:t>
            </a:r>
            <a:r>
              <a:rPr lang="en-US" u="sng" dirty="0" smtClean="0"/>
              <a:t>apt-get upgrade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Update or upgrade your pi software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69495" y="972584"/>
            <a:ext cx="76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Useful commands to run from a terminal or command line.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712854" y="1540312"/>
            <a:ext cx="4064001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/>
              <a:t>ssh</a:t>
            </a:r>
            <a:endParaRPr lang="en-US" u="sng" dirty="0" smtClean="0"/>
          </a:p>
          <a:p>
            <a:r>
              <a:rPr lang="en-US" dirty="0" smtClean="0"/>
              <a:t>Connect your pi to other computers.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err="1" smtClean="0"/>
              <a:t>sudo</a:t>
            </a:r>
            <a:r>
              <a:rPr lang="en-US" dirty="0" smtClean="0"/>
              <a:t> </a:t>
            </a:r>
          </a:p>
          <a:p>
            <a:r>
              <a:rPr lang="en-US" dirty="0" smtClean="0"/>
              <a:t>Run commands as super user.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smtClean="0"/>
              <a:t>shutdown</a:t>
            </a:r>
            <a:br>
              <a:rPr lang="en-US" u="sng" dirty="0" smtClean="0"/>
            </a:br>
            <a:r>
              <a:rPr lang="en-US" dirty="0" smtClean="0"/>
              <a:t>This will shutdown your pi.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err="1" smtClean="0"/>
              <a:t>nano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This is your text editor for changing or adding files. Save, edit, create.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smtClean="0"/>
              <a:t>cat</a:t>
            </a:r>
            <a:br>
              <a:rPr lang="en-US" u="sng" dirty="0" smtClean="0"/>
            </a:br>
            <a:r>
              <a:rPr lang="en-US" dirty="0" smtClean="0"/>
              <a:t>Read out files at the command line.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err="1" smtClean="0"/>
              <a:t>passwd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Change your user password.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171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17093" y="369718"/>
            <a:ext cx="7172543" cy="774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Heavy Oblique"/>
                <a:cs typeface="Avenir Heavy Oblique"/>
              </a:rPr>
              <a:t>BASIC PI COMMAND LINE - 2 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Heavy Oblique"/>
              <a:cs typeface="Avenir Heavy Oblique"/>
            </a:endParaRPr>
          </a:p>
        </p:txBody>
      </p:sp>
      <p:pic>
        <p:nvPicPr>
          <p:cNvPr id="5" name="Picture 4" descr="Raspberry_Pi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7" y="271576"/>
            <a:ext cx="737407" cy="9318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363" y="1540312"/>
            <a:ext cx="4064001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/>
              <a:t>ls</a:t>
            </a:r>
            <a:endParaRPr lang="en-US" dirty="0" smtClean="0"/>
          </a:p>
          <a:p>
            <a:r>
              <a:rPr lang="en-US" dirty="0" smtClean="0"/>
              <a:t>List out the current directory files.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smtClean="0"/>
              <a:t>cd</a:t>
            </a:r>
            <a:endParaRPr lang="en-US" dirty="0" smtClean="0"/>
          </a:p>
          <a:p>
            <a:r>
              <a:rPr lang="en-US" dirty="0" smtClean="0"/>
              <a:t>Go to directory or folder.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smtClean="0"/>
              <a:t>find</a:t>
            </a:r>
            <a:br>
              <a:rPr lang="en-US" u="sng" dirty="0" smtClean="0"/>
            </a:br>
            <a:r>
              <a:rPr lang="en-US" dirty="0" smtClean="0"/>
              <a:t>Searches whole system for files or directories.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smtClean="0"/>
              <a:t>clear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Clears the terminal screen.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smtClean="0"/>
              <a:t>mv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Move files or folders.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err="1" smtClean="0"/>
              <a:t>rm</a:t>
            </a:r>
            <a:r>
              <a:rPr lang="en-US" dirty="0" smtClean="0"/>
              <a:t> &amp; </a:t>
            </a:r>
            <a:r>
              <a:rPr lang="en-US" u="sng" dirty="0" err="1" smtClean="0"/>
              <a:t>rmdir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Remove files and remove directories.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69495" y="972584"/>
            <a:ext cx="76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Useful commands to run from a terminal or command line.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712854" y="1540312"/>
            <a:ext cx="4064001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touch</a:t>
            </a:r>
          </a:p>
          <a:p>
            <a:r>
              <a:rPr lang="en-US" dirty="0" smtClean="0"/>
              <a:t>Create a blank file.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err="1" smtClean="0"/>
              <a:t>mkdir</a:t>
            </a:r>
            <a:endParaRPr lang="en-US" dirty="0" smtClean="0"/>
          </a:p>
          <a:p>
            <a:r>
              <a:rPr lang="en-US" dirty="0" smtClean="0"/>
              <a:t>Create a directory.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/>
              <a:t>p</a:t>
            </a:r>
            <a:r>
              <a:rPr lang="en-US" u="sng" dirty="0" smtClean="0"/>
              <a:t>ing</a:t>
            </a:r>
            <a:br>
              <a:rPr lang="en-US" u="sng" dirty="0" smtClean="0"/>
            </a:br>
            <a:r>
              <a:rPr lang="en-US" dirty="0" smtClean="0"/>
              <a:t>Test connectivity between two devices.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err="1"/>
              <a:t>d</a:t>
            </a:r>
            <a:r>
              <a:rPr lang="en-US" u="sng" dirty="0" err="1" smtClean="0"/>
              <a:t>f</a:t>
            </a:r>
            <a:r>
              <a:rPr lang="en-US" u="sng" dirty="0" smtClean="0"/>
              <a:t> -h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Shows disk space.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err="1" smtClean="0"/>
              <a:t>iwconfig</a:t>
            </a: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dirty="0" smtClean="0"/>
              <a:t>Wireless configuration tool.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err="1" smtClean="0"/>
              <a:t>cp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Copy files and folders.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532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20998" y="369718"/>
            <a:ext cx="7172543" cy="774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Heavy Oblique"/>
                <a:cs typeface="Avenir Heavy Oblique"/>
              </a:rPr>
              <a:t>ADDING OTHER FEATURES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Heavy Oblique"/>
              <a:cs typeface="Avenir Heavy Oblique"/>
            </a:endParaRPr>
          </a:p>
        </p:txBody>
      </p:sp>
      <p:pic>
        <p:nvPicPr>
          <p:cNvPr id="5" name="Picture 4" descr="Raspberry_Pi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7" y="271576"/>
            <a:ext cx="737407" cy="9318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2833" y="1466273"/>
            <a:ext cx="3257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WIFI Configuration (GUI)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181" y="1339273"/>
            <a:ext cx="2759359" cy="23227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8436" y="2008909"/>
            <a:ext cx="44120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Launch “</a:t>
            </a:r>
            <a:r>
              <a:rPr lang="en-US" dirty="0" err="1" smtClean="0"/>
              <a:t>Wifi</a:t>
            </a:r>
            <a:r>
              <a:rPr lang="en-US" dirty="0" smtClean="0"/>
              <a:t> </a:t>
            </a:r>
            <a:r>
              <a:rPr lang="en-US" dirty="0" err="1" smtClean="0"/>
              <a:t>Config</a:t>
            </a:r>
            <a:r>
              <a:rPr lang="en-US" dirty="0" smtClean="0"/>
              <a:t>” from the desktop.</a:t>
            </a:r>
            <a:br>
              <a:rPr lang="en-US" dirty="0" smtClean="0"/>
            </a:br>
            <a:r>
              <a:rPr lang="en-US" dirty="0" smtClean="0"/>
              <a:t>2. Click “Scan”</a:t>
            </a:r>
            <a:br>
              <a:rPr lang="en-US" dirty="0" smtClean="0"/>
            </a:br>
            <a:r>
              <a:rPr lang="en-US" dirty="0" smtClean="0"/>
              <a:t>3. Double click your desired network.</a:t>
            </a:r>
            <a:br>
              <a:rPr lang="en-US" dirty="0" smtClean="0"/>
            </a:br>
            <a:r>
              <a:rPr lang="en-US" dirty="0" smtClean="0"/>
              <a:t>4. In “PSK” field enter your </a:t>
            </a:r>
            <a:r>
              <a:rPr lang="en-US" dirty="0" err="1" smtClean="0"/>
              <a:t>wifi</a:t>
            </a:r>
            <a:r>
              <a:rPr lang="en-US" dirty="0" smtClean="0"/>
              <a:t> password.</a:t>
            </a:r>
            <a:br>
              <a:rPr lang="en-US" dirty="0" smtClean="0"/>
            </a:br>
            <a:r>
              <a:rPr lang="en-US" dirty="0" smtClean="0"/>
              <a:t>5. When done click “Add” and it will connect.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1287" y="3939385"/>
            <a:ext cx="2946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Setup Bluetooth (GUI)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98436" y="4518982"/>
            <a:ext cx="79688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Plugin your Bluetooth dongle via USB and open terminal window.</a:t>
            </a:r>
          </a:p>
          <a:p>
            <a:pPr marL="342900" indent="-342900">
              <a:buAutoNum type="arabicPeriod"/>
            </a:pPr>
            <a:r>
              <a:rPr lang="en-US" dirty="0" smtClean="0"/>
              <a:t>Type in “</a:t>
            </a:r>
            <a:r>
              <a:rPr lang="en-US" dirty="0" err="1" smtClean="0"/>
              <a:t>lsusb</a:t>
            </a:r>
            <a:r>
              <a:rPr lang="en-US" dirty="0" smtClean="0"/>
              <a:t>” to list all USB devices and verify your device is being recognized.</a:t>
            </a:r>
          </a:p>
          <a:p>
            <a:pPr marL="342900" indent="-342900">
              <a:buAutoNum type="arabicPeriod"/>
            </a:pPr>
            <a:r>
              <a:rPr lang="en-US" dirty="0" smtClean="0"/>
              <a:t>Install the required software by typing: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You can manage </a:t>
            </a:r>
            <a:r>
              <a:rPr lang="en-US" dirty="0" err="1" smtClean="0"/>
              <a:t>bluetooth</a:t>
            </a:r>
            <a:r>
              <a:rPr lang="en-US" dirty="0" smtClean="0"/>
              <a:t> going to:    Menu -&gt; Preferences -&gt; Bluetooth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2548" y="5333849"/>
            <a:ext cx="8905002" cy="401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sudo</a:t>
            </a:r>
            <a:r>
              <a:rPr lang="en-US" dirty="0"/>
              <a:t> apt-get install </a:t>
            </a:r>
            <a:r>
              <a:rPr lang="en-US" dirty="0" err="1"/>
              <a:t>bluetooth</a:t>
            </a:r>
            <a:r>
              <a:rPr lang="en-US" dirty="0"/>
              <a:t> </a:t>
            </a:r>
            <a:r>
              <a:rPr lang="en-US" dirty="0" err="1"/>
              <a:t>bluez-utils</a:t>
            </a:r>
            <a:r>
              <a:rPr lang="en-US" dirty="0"/>
              <a:t> </a:t>
            </a:r>
            <a:r>
              <a:rPr lang="en-US" dirty="0" err="1"/>
              <a:t>blueman</a:t>
            </a:r>
            <a:r>
              <a:rPr lang="en-US" dirty="0"/>
              <a:t> </a:t>
            </a:r>
            <a:r>
              <a:rPr lang="en-US" dirty="0" err="1"/>
              <a:t>bluez</a:t>
            </a:r>
            <a:r>
              <a:rPr lang="en-US" dirty="0"/>
              <a:t> python-</a:t>
            </a:r>
            <a:r>
              <a:rPr lang="en-US" dirty="0" err="1"/>
              <a:t>gobject</a:t>
            </a:r>
            <a:r>
              <a:rPr lang="en-US" dirty="0"/>
              <a:t> python-gobject-2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19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221000" y="369718"/>
            <a:ext cx="6168092" cy="774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Heavy Oblique"/>
                <a:cs typeface="Avenir Heavy Oblique"/>
              </a:rPr>
              <a:t>CONGRATULATIONS!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Heavy Oblique"/>
              <a:cs typeface="Avenir Heavy Oblique"/>
            </a:endParaRPr>
          </a:p>
        </p:txBody>
      </p:sp>
      <p:pic>
        <p:nvPicPr>
          <p:cNvPr id="7" name="Picture 6" descr="Raspberry_Pi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7" y="271576"/>
            <a:ext cx="737407" cy="9318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0807" y="1317187"/>
            <a:ext cx="8116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Take this time to celebrate and enjoy some Pi before we go to the next level. </a:t>
            </a:r>
            <a:br>
              <a:rPr lang="en-US" sz="2000" dirty="0" smtClean="0"/>
            </a:br>
            <a:r>
              <a:rPr lang="en-US" sz="2000" dirty="0" smtClean="0"/>
              <a:t>Your on your way to being a Pi guru.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5876" y="2219036"/>
            <a:ext cx="11772876" cy="32084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59777" y="5544127"/>
            <a:ext cx="2710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What’s Next?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4372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8588" y="623607"/>
            <a:ext cx="4477441" cy="937639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Heavy Oblique"/>
                <a:cs typeface="Avenir Heavy Oblique"/>
              </a:rPr>
              <a:t>WHO WE ARE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Heavy Oblique"/>
              <a:cs typeface="Avenir Heavy Oblique"/>
            </a:endParaRPr>
          </a:p>
        </p:txBody>
      </p:sp>
      <p:pic>
        <p:nvPicPr>
          <p:cNvPr id="6" name="Picture 5" descr="swflh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96" y="131449"/>
            <a:ext cx="6207435" cy="23418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6838" y="2204237"/>
            <a:ext cx="826349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Non-Profit Florida Organization</a:t>
            </a:r>
          </a:p>
          <a:p>
            <a:endParaRPr lang="en-US" sz="2800" dirty="0"/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We are looking for a Fort Myers industrial space to build our local </a:t>
            </a:r>
            <a:r>
              <a:rPr lang="en-US" sz="2800" dirty="0" err="1" smtClean="0"/>
              <a:t>makerspace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r>
              <a:rPr lang="en-US" sz="2800" u="sng" dirty="0" smtClean="0"/>
              <a:t>MISSION STATEMENT:</a:t>
            </a:r>
          </a:p>
          <a:p>
            <a:endParaRPr lang="en-US" sz="1600" u="sng" dirty="0"/>
          </a:p>
          <a:p>
            <a:r>
              <a:rPr lang="en-US" sz="2800" dirty="0" smtClean="0"/>
              <a:t>Our mission </a:t>
            </a:r>
            <a:r>
              <a:rPr lang="en-US" sz="2800" dirty="0"/>
              <a:t>is to create a space where people can network, learn and get creative using all types of technology with access to tools, people and resources. 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756898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mash-lapto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5" b="8835"/>
          <a:stretch>
            <a:fillRect/>
          </a:stretch>
        </p:blipFill>
        <p:spPr>
          <a:xfrm>
            <a:off x="5987364" y="1160285"/>
            <a:ext cx="3862171" cy="212404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549" y="393234"/>
            <a:ext cx="5959473" cy="77490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Heavy Oblique"/>
                <a:cs typeface="Avenir Heavy Oblique"/>
              </a:rPr>
              <a:t>WHY ARE 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Heavy Oblique"/>
                <a:cs typeface="Avenir Heavy Oblique"/>
              </a:rPr>
              <a:t>YOU </a:t>
            </a: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Heavy Oblique"/>
                <a:cs typeface="Avenir Heavy Oblique"/>
              </a:rPr>
              <a:t>HERE?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Heavy Oblique"/>
              <a:cs typeface="Avenir Heavy Obliq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838" y="2437916"/>
            <a:ext cx="7444093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Enjoy “tinkering” with technology.</a:t>
            </a:r>
            <a:br>
              <a:rPr lang="en-US" sz="2800" dirty="0" smtClean="0"/>
            </a:br>
            <a:endParaRPr lang="en-US" sz="2800" dirty="0"/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Do not mind writing a little bit of code.</a:t>
            </a:r>
            <a:br>
              <a:rPr lang="en-US" sz="2800" dirty="0" smtClean="0"/>
            </a:br>
            <a:endParaRPr lang="en-US" sz="2800" dirty="0" smtClean="0"/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Have experience in Linux, Robots, Sensors, etc.</a:t>
            </a:r>
            <a:br>
              <a:rPr lang="en-US" sz="2800" dirty="0" smtClean="0"/>
            </a:br>
            <a:endParaRPr lang="en-US" sz="2800" dirty="0" smtClean="0"/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Recently </a:t>
            </a:r>
            <a:r>
              <a:rPr lang="en-US" sz="2800" dirty="0"/>
              <a:t>announced you have </a:t>
            </a:r>
            <a:r>
              <a:rPr lang="en-US" sz="2800" dirty="0" smtClean="0"/>
              <a:t>an addiction to raspberry pie.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76185" y="1391311"/>
            <a:ext cx="1451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YOU:</a:t>
            </a:r>
            <a:endParaRPr lang="en-US" sz="4800" dirty="0"/>
          </a:p>
        </p:txBody>
      </p:sp>
      <p:pic>
        <p:nvPicPr>
          <p:cNvPr id="8" name="Picture 7" descr="Raspberry_Pi_Logo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7" y="271576"/>
            <a:ext cx="737407" cy="93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05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17094" y="369718"/>
            <a:ext cx="6349796" cy="774908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Heavy Oblique"/>
                <a:cs typeface="Avenir Heavy Oblique"/>
              </a:rPr>
              <a:t>WHAT WILL I LEARN?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Heavy Oblique"/>
              <a:cs typeface="Avenir Heavy Oblique"/>
            </a:endParaRPr>
          </a:p>
        </p:txBody>
      </p:sp>
      <p:pic>
        <p:nvPicPr>
          <p:cNvPr id="5" name="Picture 4" descr="Raspberry_Pi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7" y="271576"/>
            <a:ext cx="737407" cy="9318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287" y="1638355"/>
            <a:ext cx="74440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What a Raspberry Pi is and does.</a:t>
            </a:r>
            <a:br>
              <a:rPr lang="en-US" sz="2800" dirty="0" smtClean="0"/>
            </a:br>
            <a:endParaRPr lang="en-US" sz="2800" dirty="0"/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How to setup the Pi for the first time.</a:t>
            </a:r>
            <a:br>
              <a:rPr lang="en-US" sz="2800" dirty="0" smtClean="0"/>
            </a:br>
            <a:endParaRPr lang="en-US" sz="2800" dirty="0" smtClean="0"/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Basic Commands and Familiarization.</a:t>
            </a:r>
            <a:br>
              <a:rPr lang="en-US" sz="2800" dirty="0" smtClean="0"/>
            </a:br>
            <a:endParaRPr lang="en-US" sz="2800" dirty="0" smtClean="0"/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Setup your first sensor and LED.</a:t>
            </a:r>
            <a:br>
              <a:rPr lang="en-US" sz="2800" dirty="0" smtClean="0"/>
            </a:br>
            <a:endParaRPr lang="en-US" sz="2800" dirty="0" smtClean="0"/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Pi Resources &amp; Tutorials</a:t>
            </a:r>
          </a:p>
        </p:txBody>
      </p:sp>
      <p:pic>
        <p:nvPicPr>
          <p:cNvPr id="7" name="Picture 6" descr="Raspberry_Pi_B+_t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30042">
            <a:off x="5620745" y="3559525"/>
            <a:ext cx="3970092" cy="266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18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08693" y="369718"/>
            <a:ext cx="7298807" cy="774908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Heavy Oblique"/>
                <a:cs typeface="Avenir Heavy Oblique"/>
              </a:rPr>
              <a:t>WHAT IS A RASPBERRY PI?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Heavy Oblique"/>
              <a:cs typeface="Avenir Heavy Oblique"/>
            </a:endParaRPr>
          </a:p>
        </p:txBody>
      </p:sp>
      <p:pic>
        <p:nvPicPr>
          <p:cNvPr id="5" name="Picture 4" descr="Raspberry_Pi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7" y="271576"/>
            <a:ext cx="737407" cy="931841"/>
          </a:xfrm>
          <a:prstGeom prst="rect">
            <a:avLst/>
          </a:prstGeom>
        </p:spPr>
      </p:pic>
      <p:pic>
        <p:nvPicPr>
          <p:cNvPr id="6" name="Picture 5" descr="Raspberry_Pi_B+_t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86" y="2610332"/>
            <a:ext cx="4767106" cy="31982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3022" y="1194616"/>
            <a:ext cx="7807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 low </a:t>
            </a:r>
            <a:r>
              <a:rPr lang="en-US" sz="3600" dirty="0"/>
              <a:t>cost, </a:t>
            </a:r>
            <a:r>
              <a:rPr lang="en-US" sz="3600" b="1" dirty="0"/>
              <a:t>credit-card sized computer</a:t>
            </a:r>
            <a:endParaRPr lang="en-US" sz="36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32206" y="3668574"/>
            <a:ext cx="1105336" cy="5173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44064" y="3104178"/>
            <a:ext cx="1293478" cy="5643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44064" y="5091323"/>
            <a:ext cx="9289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68375" y="5408795"/>
            <a:ext cx="1364030" cy="6114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35" idx="0"/>
          </p:cNvCxnSpPr>
          <p:nvPr/>
        </p:nvCxnSpPr>
        <p:spPr>
          <a:xfrm flipH="1">
            <a:off x="3285757" y="5402916"/>
            <a:ext cx="230148" cy="8019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876523" y="5520498"/>
            <a:ext cx="404700" cy="6114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056349" y="5308850"/>
            <a:ext cx="94071" cy="8113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39737" y="4062476"/>
            <a:ext cx="881450" cy="2469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25" idx="2"/>
          </p:cNvCxnSpPr>
          <p:nvPr/>
        </p:nvCxnSpPr>
        <p:spPr>
          <a:xfrm flipH="1">
            <a:off x="3174436" y="2339891"/>
            <a:ext cx="622209" cy="5698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150449" y="1970559"/>
            <a:ext cx="1292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GPIO 40 Pin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337542" y="3483908"/>
            <a:ext cx="127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USB Ports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973017" y="490770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RJ45 Ethernet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832405" y="6020224"/>
            <a:ext cx="1448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3.5mm Audio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974036" y="6124537"/>
            <a:ext cx="110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 camera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93041" y="366857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LCD Display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922748" y="6204890"/>
            <a:ext cx="726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HDMI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08693" y="615135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87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725" y="395499"/>
            <a:ext cx="8028688" cy="77490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Heavy Oblique"/>
                <a:cs typeface="Avenir Heavy Oblique"/>
              </a:rPr>
              <a:t>THE HISTORY OF PI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Heavy Oblique"/>
              <a:cs typeface="Avenir Heavy Oblique"/>
            </a:endParaRPr>
          </a:p>
        </p:txBody>
      </p:sp>
      <p:pic>
        <p:nvPicPr>
          <p:cNvPr id="3" name="Picture 2" descr="Raspberry_Pi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7" y="271576"/>
            <a:ext cx="737407" cy="931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106" y="1626814"/>
            <a:ext cx="74440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en-US" sz="2800" dirty="0"/>
              <a:t>Created by </a:t>
            </a:r>
            <a:r>
              <a:rPr lang="en-US" sz="2800" dirty="0" err="1"/>
              <a:t>Eben</a:t>
            </a:r>
            <a:r>
              <a:rPr lang="en-US" sz="2800" dirty="0"/>
              <a:t> Upton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Early concepts started in 2006.</a:t>
            </a:r>
            <a:endParaRPr lang="en-US" sz="2800" dirty="0"/>
          </a:p>
          <a:p>
            <a:endParaRPr lang="en-US" sz="2800" dirty="0" smtClean="0"/>
          </a:p>
          <a:p>
            <a:pPr marL="457200" indent="-457200">
              <a:buFont typeface="Wingdings" charset="2"/>
              <a:buChar char="§"/>
            </a:pPr>
            <a:r>
              <a:rPr lang="en-US" sz="2800" dirty="0"/>
              <a:t>Officially launched in </a:t>
            </a:r>
            <a:r>
              <a:rPr lang="en-US" sz="2800" dirty="0" smtClean="0"/>
              <a:t>early 2012.</a:t>
            </a:r>
            <a:endParaRPr lang="en-US" sz="2800" dirty="0"/>
          </a:p>
          <a:p>
            <a:endParaRPr lang="en-US" sz="2800" dirty="0" smtClean="0"/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Inspired by Acorn’s BBC Micro from 1981.</a:t>
            </a:r>
            <a:br>
              <a:rPr lang="en-US" sz="2800" dirty="0" smtClean="0"/>
            </a:br>
            <a:endParaRPr lang="en-US" sz="2800" dirty="0" smtClean="0"/>
          </a:p>
          <a:p>
            <a:pPr marL="457200" indent="-457200">
              <a:buFont typeface="Wingdings" charset="2"/>
              <a:buChar char="§"/>
            </a:pPr>
            <a:r>
              <a:rPr lang="en-US" sz="2800" dirty="0" smtClean="0"/>
              <a:t>Idea came about to inspire and educate children in computers.</a:t>
            </a:r>
          </a:p>
        </p:txBody>
      </p:sp>
      <p:pic>
        <p:nvPicPr>
          <p:cNvPr id="6" name="Picture 5" descr="Raspberry_Pi_-_Model_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50" y="1203417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77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17093" y="369718"/>
            <a:ext cx="6061425" cy="774908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Heavy Oblique"/>
                <a:cs typeface="Avenir Heavy Oblique"/>
              </a:rPr>
              <a:t>GETTING STARTED - 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Heavy Oblique"/>
              <a:cs typeface="Avenir Heavy Oblique"/>
            </a:endParaRPr>
          </a:p>
        </p:txBody>
      </p:sp>
      <p:pic>
        <p:nvPicPr>
          <p:cNvPr id="5" name="Picture 4" descr="Raspberry_Pi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7" y="271576"/>
            <a:ext cx="737407" cy="9318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02001" y="645711"/>
            <a:ext cx="169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3574" y="1496995"/>
            <a:ext cx="7770450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/>
              <a:t>Raspberry Pi B+ or newer.</a:t>
            </a:r>
            <a:br>
              <a:rPr lang="en-US" sz="2800" dirty="0" smtClean="0"/>
            </a:br>
            <a:endParaRPr lang="en-US" sz="2800" dirty="0" smtClean="0"/>
          </a:p>
          <a:p>
            <a:pPr marL="342900" indent="-342900">
              <a:buAutoNum type="arabicPeriod"/>
            </a:pPr>
            <a:r>
              <a:rPr lang="en-US" sz="2800" dirty="0" smtClean="0"/>
              <a:t>USB WIFI adapter.</a:t>
            </a:r>
            <a:br>
              <a:rPr lang="en-US" sz="2800" dirty="0" smtClean="0"/>
            </a:br>
            <a:endParaRPr lang="en-US" sz="2800" dirty="0" smtClean="0"/>
          </a:p>
          <a:p>
            <a:pPr marL="342900" indent="-342900">
              <a:buAutoNum type="arabicPeriod"/>
            </a:pPr>
            <a:r>
              <a:rPr lang="en-US" sz="2800" dirty="0" smtClean="0"/>
              <a:t>Keyboard and/or mouse.</a:t>
            </a:r>
            <a:br>
              <a:rPr lang="en-US" sz="2800" dirty="0" smtClean="0"/>
            </a:br>
            <a:endParaRPr lang="en-US" sz="2800" dirty="0" smtClean="0"/>
          </a:p>
          <a:p>
            <a:pPr marL="342900" indent="-342900">
              <a:buAutoNum type="arabicPeriod"/>
            </a:pPr>
            <a:r>
              <a:rPr lang="en-US" sz="2800" dirty="0" smtClean="0"/>
              <a:t>Laptop or HDMI display monitor.</a:t>
            </a:r>
            <a:br>
              <a:rPr lang="en-US" sz="2800" dirty="0" smtClean="0"/>
            </a:b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 smtClean="0"/>
              <a:t>SD Card (8 GB+ recommended).</a:t>
            </a:r>
            <a:br>
              <a:rPr lang="en-US" sz="2800" dirty="0" smtClean="0"/>
            </a:br>
            <a:endParaRPr lang="en-US" sz="2800" dirty="0" smtClean="0"/>
          </a:p>
          <a:p>
            <a:pPr marL="342900" indent="-342900">
              <a:buAutoNum type="arabicPeriod"/>
            </a:pPr>
            <a:r>
              <a:rPr lang="en-US" sz="2800" dirty="0" smtClean="0"/>
              <a:t>SD Card Reader.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776" y="5054599"/>
            <a:ext cx="2753048" cy="15354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101" y="2604905"/>
            <a:ext cx="2431855" cy="22280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3803" y="1375272"/>
            <a:ext cx="1503400" cy="10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72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6027" y="1314689"/>
            <a:ext cx="4622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Download your Operating System:  </a:t>
            </a:r>
            <a:endParaRPr lang="en-US" dirty="0"/>
          </a:p>
          <a:p>
            <a:pPr lvl="1"/>
            <a:r>
              <a:rPr lang="en-US" dirty="0" smtClean="0"/>
              <a:t>Visit </a:t>
            </a:r>
            <a:r>
              <a:rPr lang="en-US" dirty="0" err="1" smtClean="0"/>
              <a:t>www.raspberrypi.org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Click on downloads.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17093" y="369718"/>
            <a:ext cx="6061425" cy="774908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Heavy Oblique"/>
                <a:cs typeface="Avenir Heavy Oblique"/>
              </a:rPr>
              <a:t>GETTING STARTED - 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Heavy Oblique"/>
              <a:cs typeface="Avenir Heavy Oblique"/>
            </a:endParaRPr>
          </a:p>
        </p:txBody>
      </p:sp>
      <p:pic>
        <p:nvPicPr>
          <p:cNvPr id="11" name="Picture 10" descr="Raspberry_Pi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7" y="271576"/>
            <a:ext cx="737407" cy="9318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02001" y="645711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DOWNLOAD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87" y="3221182"/>
            <a:ext cx="4482215" cy="30609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214" y="1314688"/>
            <a:ext cx="4073018" cy="28623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2455" y="4479637"/>
            <a:ext cx="3636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Download </a:t>
            </a:r>
            <a:r>
              <a:rPr lang="en-US" dirty="0" smtClean="0"/>
              <a:t>an SD Card Formatter: </a:t>
            </a:r>
          </a:p>
          <a:p>
            <a:r>
              <a:rPr lang="en-US" dirty="0"/>
              <a:t> </a:t>
            </a:r>
            <a:r>
              <a:rPr lang="en-US" dirty="0" smtClean="0"/>
              <a:t>      Visit </a:t>
            </a:r>
            <a:r>
              <a:rPr lang="en-US" dirty="0" err="1" smtClean="0"/>
              <a:t>www.sdcard.org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    Click </a:t>
            </a:r>
            <a:r>
              <a:rPr lang="en-US" dirty="0"/>
              <a:t>on </a:t>
            </a:r>
            <a:r>
              <a:rPr lang="en-US" dirty="0" smtClean="0"/>
              <a:t>downloads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771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17093" y="369718"/>
            <a:ext cx="6061425" cy="774908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Heavy Oblique"/>
                <a:cs typeface="Avenir Heavy Oblique"/>
              </a:rPr>
              <a:t>GETTING STARTED - 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Heavy Oblique"/>
              <a:cs typeface="Avenir Heavy Oblique"/>
            </a:endParaRPr>
          </a:p>
        </p:txBody>
      </p:sp>
      <p:pic>
        <p:nvPicPr>
          <p:cNvPr id="5" name="Picture 4" descr="Raspberry_Pi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7" y="271576"/>
            <a:ext cx="737407" cy="9318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02001" y="64571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 &amp; COPY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372" y="3239321"/>
            <a:ext cx="5722876" cy="32619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8703" y="1335567"/>
            <a:ext cx="7964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Format your SD Card using the SD Formatter – More instructions found online.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Tx/>
              <a:buAutoNum type="arabicPeriod"/>
            </a:pPr>
            <a:r>
              <a:rPr lang="en-US" dirty="0"/>
              <a:t>Extract </a:t>
            </a:r>
            <a:r>
              <a:rPr lang="en-US" dirty="0" smtClean="0"/>
              <a:t>OS to </a:t>
            </a:r>
            <a:r>
              <a:rPr lang="en-US" dirty="0"/>
              <a:t>a folder and drag and drop onto your newly formatted SD Card.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34" y="2757428"/>
            <a:ext cx="4270584" cy="27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65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537</TotalTime>
  <Words>509</Words>
  <Application>Microsoft Macintosh PowerPoint</Application>
  <PresentationFormat>On-screen Show (4:3)</PresentationFormat>
  <Paragraphs>102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 Black </vt:lpstr>
      <vt:lpstr>Intro to Raspberry Pi</vt:lpstr>
      <vt:lpstr>WHO WE ARE</vt:lpstr>
      <vt:lpstr>WHY ARE YOU HERE?</vt:lpstr>
      <vt:lpstr>WHAT WILL I LEARN?</vt:lpstr>
      <vt:lpstr>WHAT IS A RASPBERRY PI?</vt:lpstr>
      <vt:lpstr>PowerPoint Presentation</vt:lpstr>
      <vt:lpstr>GETTING STARTED - </vt:lpstr>
      <vt:lpstr>GETTING STARTED - </vt:lpstr>
      <vt:lpstr>GETTING STARTED - </vt:lpstr>
      <vt:lpstr>GETTING STARTED - </vt:lpstr>
      <vt:lpstr>GETTING STARTED -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Raspberry Pi</dc:title>
  <dc:creator>r Benzing</dc:creator>
  <cp:lastModifiedBy>r Benzing</cp:lastModifiedBy>
  <cp:revision>36</cp:revision>
  <dcterms:created xsi:type="dcterms:W3CDTF">2015-06-10T15:31:44Z</dcterms:created>
  <dcterms:modified xsi:type="dcterms:W3CDTF">2015-08-10T21:11:45Z</dcterms:modified>
</cp:coreProperties>
</file>